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9ABF-EC7B-4975-917F-786C1394226D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D0B-5C03-4E3E-B2D9-7EDA617DEA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870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9ABF-EC7B-4975-917F-786C1394226D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D0B-5C03-4E3E-B2D9-7EDA617DEA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4804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9ABF-EC7B-4975-917F-786C1394226D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D0B-5C03-4E3E-B2D9-7EDA617DEAAC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432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9ABF-EC7B-4975-917F-786C1394226D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D0B-5C03-4E3E-B2D9-7EDA617DEA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6032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9ABF-EC7B-4975-917F-786C1394226D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D0B-5C03-4E3E-B2D9-7EDA617DEAAC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4584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9ABF-EC7B-4975-917F-786C1394226D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D0B-5C03-4E3E-B2D9-7EDA617DEA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2122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9ABF-EC7B-4975-917F-786C1394226D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D0B-5C03-4E3E-B2D9-7EDA617DEA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1905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9ABF-EC7B-4975-917F-786C1394226D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D0B-5C03-4E3E-B2D9-7EDA617DEA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6374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9ABF-EC7B-4975-917F-786C1394226D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D0B-5C03-4E3E-B2D9-7EDA617DEA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341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9ABF-EC7B-4975-917F-786C1394226D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D0B-5C03-4E3E-B2D9-7EDA617DEA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2714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9ABF-EC7B-4975-917F-786C1394226D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D0B-5C03-4E3E-B2D9-7EDA617DEA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6145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9ABF-EC7B-4975-917F-786C1394226D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D0B-5C03-4E3E-B2D9-7EDA617DEA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206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9ABF-EC7B-4975-917F-786C1394226D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D0B-5C03-4E3E-B2D9-7EDA617DEA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043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9ABF-EC7B-4975-917F-786C1394226D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D0B-5C03-4E3E-B2D9-7EDA617DEA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6316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9ABF-EC7B-4975-917F-786C1394226D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D0B-5C03-4E3E-B2D9-7EDA617DEA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364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9ABF-EC7B-4975-917F-786C1394226D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D0B-5C03-4E3E-B2D9-7EDA617DEA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518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F9ABF-EC7B-4975-917F-786C1394226D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A714D0B-5C03-4E3E-B2D9-7EDA617DEA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454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AF5DA758-5AA4-46E6-87F1-AF3443ECF855}"/>
              </a:ext>
            </a:extLst>
          </p:cNvPr>
          <p:cNvSpPr txBox="1"/>
          <p:nvPr/>
        </p:nvSpPr>
        <p:spPr>
          <a:xfrm>
            <a:off x="1385261" y="3272135"/>
            <a:ext cx="96600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800" dirty="0">
                <a:latin typeface="AR CENA" panose="02000000000000000000" pitchFamily="2" charset="0"/>
              </a:rPr>
              <a:t>AUDITORÍA DE LOS ESTADOS FINANCIEROS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FFCB8578-C716-4FE8-987F-B4037F9716AA}"/>
              </a:ext>
            </a:extLst>
          </p:cNvPr>
          <p:cNvSpPr txBox="1"/>
          <p:nvPr/>
        </p:nvSpPr>
        <p:spPr>
          <a:xfrm>
            <a:off x="6215270" y="5950226"/>
            <a:ext cx="4091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latin typeface="AR CENA" panose="02000000000000000000" pitchFamily="2" charset="0"/>
              </a:rPr>
              <a:t>M.A.  EDUARDO MAUBERT VIVEROS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CDBE5ED1-67CB-4063-A90F-C4E7F0F0CF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783" y="591637"/>
            <a:ext cx="1980207" cy="210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341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79FB7119-47AA-413C-9290-0DF2386FE047}"/>
              </a:ext>
            </a:extLst>
          </p:cNvPr>
          <p:cNvSpPr txBox="1"/>
          <p:nvPr/>
        </p:nvSpPr>
        <p:spPr>
          <a:xfrm>
            <a:off x="1152938" y="1187481"/>
            <a:ext cx="694414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2400" dirty="0">
                <a:latin typeface="AR CENA" panose="02000000000000000000" pitchFamily="2" charset="0"/>
              </a:rPr>
              <a:t>MAESTRÍA EN AUDITORÍA</a:t>
            </a:r>
          </a:p>
          <a:p>
            <a:endParaRPr lang="es-MX" sz="2400" dirty="0">
              <a:latin typeface="AR CENA" panose="02000000000000000000" pitchFamily="2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2400" dirty="0">
                <a:latin typeface="AR CENA" panose="02000000000000000000" pitchFamily="2" charset="0"/>
              </a:rPr>
              <a:t>OBLIGATORIA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MX" sz="2400" dirty="0">
              <a:latin typeface="AR CENA" panose="02000000000000000000" pitchFamily="2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2400" dirty="0">
                <a:latin typeface="AR CENA" panose="02000000000000000000" pitchFamily="2" charset="0"/>
              </a:rPr>
              <a:t>SIN ACTIVIDAD ACADÉMICA ANTECEDENTE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MX" sz="2400" dirty="0">
              <a:latin typeface="AR CENA" panose="02000000000000000000" pitchFamily="2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2400" dirty="0">
                <a:latin typeface="AR CENA" panose="02000000000000000000" pitchFamily="2" charset="0"/>
              </a:rPr>
              <a:t>SIN ACTIVIDAD ACADÉMICA SUBSECUENTE</a:t>
            </a:r>
          </a:p>
          <a:p>
            <a:endParaRPr lang="es-MX" sz="2400" dirty="0">
              <a:latin typeface="AR CEN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897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AB714402-2498-47DD-BC79-29A67B7187F7}"/>
              </a:ext>
            </a:extLst>
          </p:cNvPr>
          <p:cNvSpPr txBox="1"/>
          <p:nvPr/>
        </p:nvSpPr>
        <p:spPr>
          <a:xfrm>
            <a:off x="530087" y="1192745"/>
            <a:ext cx="9753599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OBJETIVO GENERAL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MX" sz="2800" dirty="0">
              <a:solidFill>
                <a:srgbClr val="000000"/>
              </a:solidFill>
              <a:latin typeface="AR CENA" panose="02000000000000000000" pitchFamily="2" charset="0"/>
            </a:endParaRPr>
          </a:p>
          <a:p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    AL FINALIZAR EL CURSO EL ALUMNO SERÁ CAPAZ DE: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MX" sz="2800" dirty="0">
              <a:solidFill>
                <a:srgbClr val="000000"/>
              </a:solidFill>
              <a:latin typeface="AR CENA" panose="02000000000000000000" pitchFamily="2" charset="0"/>
            </a:endParaRPr>
          </a:p>
          <a:p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    PLANEAR Y EJECUTAR LOS PROCEDIMIENTOS DE AUDITORÍA DE    </a:t>
            </a:r>
          </a:p>
          <a:p>
            <a:r>
              <a:rPr lang="es-MX" sz="2800" dirty="0">
                <a:solidFill>
                  <a:srgbClr val="000000"/>
                </a:solidFill>
                <a:latin typeface="AR CENA" panose="02000000000000000000" pitchFamily="2" charset="0"/>
              </a:rPr>
              <a:t>    </a:t>
            </a:r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ESTADOS FINANCIEROS CON BASE EN LAS NORMAS </a:t>
            </a:r>
            <a:endParaRPr lang="es-MX" sz="2800" i="0" dirty="0" smtClean="0">
              <a:solidFill>
                <a:srgbClr val="000000"/>
              </a:solidFill>
              <a:effectLst/>
              <a:latin typeface="AR CENA" panose="02000000000000000000" pitchFamily="2" charset="0"/>
            </a:endParaRPr>
          </a:p>
          <a:p>
            <a:r>
              <a:rPr lang="es-MX" sz="2800" dirty="0">
                <a:solidFill>
                  <a:srgbClr val="000000"/>
                </a:solidFill>
                <a:latin typeface="AR CENA" panose="02000000000000000000" pitchFamily="2" charset="0"/>
              </a:rPr>
              <a:t> </a:t>
            </a:r>
            <a:r>
              <a:rPr lang="es-MX" sz="2800" dirty="0" smtClean="0">
                <a:solidFill>
                  <a:srgbClr val="000000"/>
                </a:solidFill>
                <a:latin typeface="AR CENA" panose="02000000000000000000" pitchFamily="2" charset="0"/>
              </a:rPr>
              <a:t>   </a:t>
            </a:r>
            <a:r>
              <a:rPr lang="es-MX" sz="2800" dirty="0">
                <a:solidFill>
                  <a:srgbClr val="000000"/>
                </a:solidFill>
                <a:latin typeface="AR CENA" panose="02000000000000000000" pitchFamily="2" charset="0"/>
              </a:rPr>
              <a:t>INTERNACIONALES DE AUDITORÍA, CON UN ENFOQUE BASADO EN </a:t>
            </a:r>
            <a:endParaRPr lang="es-MX" sz="2800" dirty="0" smtClean="0">
              <a:solidFill>
                <a:srgbClr val="000000"/>
              </a:solidFill>
              <a:latin typeface="AR CENA" panose="02000000000000000000" pitchFamily="2" charset="0"/>
            </a:endParaRPr>
          </a:p>
          <a:p>
            <a:r>
              <a:rPr lang="es-MX" sz="2800" dirty="0">
                <a:solidFill>
                  <a:srgbClr val="000000"/>
                </a:solidFill>
                <a:latin typeface="AR CENA" panose="02000000000000000000" pitchFamily="2" charset="0"/>
              </a:rPr>
              <a:t> </a:t>
            </a:r>
            <a:r>
              <a:rPr lang="es-MX" sz="2800" dirty="0" smtClean="0">
                <a:solidFill>
                  <a:srgbClr val="000000"/>
                </a:solidFill>
                <a:latin typeface="AR CENA" panose="02000000000000000000" pitchFamily="2" charset="0"/>
              </a:rPr>
              <a:t>   RIESGOS  </a:t>
            </a:r>
            <a:r>
              <a:rPr lang="es-MX" sz="1400" dirty="0">
                <a:solidFill>
                  <a:srgbClr val="000000"/>
                </a:solidFill>
                <a:latin typeface="Arial Narrow" panose="020B0606020202030204" pitchFamily="34" charset="0"/>
              </a:rPr>
              <a:t/>
            </a:r>
            <a:br>
              <a:rPr lang="es-MX" sz="1400" dirty="0">
                <a:solidFill>
                  <a:srgbClr val="000000"/>
                </a:solidFill>
                <a:latin typeface="Arial Narrow" panose="020B0606020202030204" pitchFamily="34" charset="0"/>
              </a:rPr>
            </a:br>
            <a:endParaRPr lang="es-MX" sz="2800" dirty="0"/>
          </a:p>
          <a:p>
            <a:endParaRPr lang="es-MX" sz="2800" i="0" dirty="0">
              <a:solidFill>
                <a:srgbClr val="000000"/>
              </a:solidFill>
              <a:effectLst/>
              <a:latin typeface="AR CENA" panose="02000000000000000000" pitchFamily="2" charset="0"/>
            </a:endParaRPr>
          </a:p>
          <a:p>
            <a:r>
              <a:rPr lang="es-MX" sz="2800" dirty="0">
                <a:solidFill>
                  <a:srgbClr val="000000"/>
                </a:solidFill>
                <a:latin typeface="AR CENA" panose="02000000000000000000" pitchFamily="2" charset="0"/>
              </a:rPr>
              <a:t>  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31347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40882422-D6D1-4FB8-93F8-9F08549E71D5}"/>
              </a:ext>
            </a:extLst>
          </p:cNvPr>
          <p:cNvSpPr txBox="1"/>
          <p:nvPr/>
        </p:nvSpPr>
        <p:spPr>
          <a:xfrm>
            <a:off x="345988" y="326554"/>
            <a:ext cx="10760766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b="1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Objetivos específicos:</a:t>
            </a:r>
          </a:p>
          <a:p>
            <a:endParaRPr lang="es-MX" sz="2400" b="1" i="0" dirty="0">
              <a:solidFill>
                <a:srgbClr val="000000"/>
              </a:solidFill>
              <a:effectLst/>
              <a:latin typeface="AR CENA" panose="02000000000000000000" pitchFamily="2" charset="0"/>
            </a:endParaRPr>
          </a:p>
          <a:p>
            <a: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El alumno será capaz de:</a:t>
            </a:r>
          </a:p>
          <a:p>
            <a: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/>
            </a:r>
            <a:b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4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Conocer los objetivos, características y enfoque de la auditoría de estados </a:t>
            </a:r>
            <a:endParaRPr lang="es-MX" sz="2400" i="0" dirty="0" smtClean="0">
              <a:solidFill>
                <a:srgbClr val="000000"/>
              </a:solidFill>
              <a:effectLst/>
              <a:latin typeface="AR CENA" panose="02000000000000000000" pitchFamily="2" charset="0"/>
            </a:endParaRPr>
          </a:p>
          <a:p>
            <a:r>
              <a:rPr lang="es-MX" sz="2400" dirty="0">
                <a:solidFill>
                  <a:srgbClr val="000000"/>
                </a:solidFill>
                <a:latin typeface="AR CENA" panose="02000000000000000000" pitchFamily="2" charset="0"/>
              </a:rPr>
              <a:t> </a:t>
            </a:r>
            <a:r>
              <a:rPr lang="es-MX" sz="2400" dirty="0" smtClean="0">
                <a:solidFill>
                  <a:srgbClr val="000000"/>
                </a:solidFill>
                <a:latin typeface="AR CENA" panose="02000000000000000000" pitchFamily="2" charset="0"/>
              </a:rPr>
              <a:t>  </a:t>
            </a:r>
            <a:r>
              <a:rPr lang="es-MX" sz="2400" i="0" dirty="0" smtClean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financieros</a:t>
            </a:r>
            <a: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.</a:t>
            </a:r>
          </a:p>
          <a:p>
            <a: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/>
            </a:r>
            <a:b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4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Identificar y aplicar las normas de auditoría que deberán ser observadas por el </a:t>
            </a:r>
            <a:endParaRPr lang="es-MX" sz="2400" i="0" dirty="0" smtClean="0">
              <a:solidFill>
                <a:srgbClr val="000000"/>
              </a:solidFill>
              <a:effectLst/>
              <a:latin typeface="AR CENA" panose="02000000000000000000" pitchFamily="2" charset="0"/>
            </a:endParaRPr>
          </a:p>
          <a:p>
            <a:r>
              <a:rPr lang="es-MX" sz="2400" dirty="0">
                <a:solidFill>
                  <a:srgbClr val="000000"/>
                </a:solidFill>
                <a:latin typeface="AR CENA" panose="02000000000000000000" pitchFamily="2" charset="0"/>
              </a:rPr>
              <a:t> </a:t>
            </a:r>
            <a:r>
              <a:rPr lang="es-MX" sz="2400" dirty="0" smtClean="0">
                <a:solidFill>
                  <a:srgbClr val="000000"/>
                </a:solidFill>
                <a:latin typeface="AR CENA" panose="02000000000000000000" pitchFamily="2" charset="0"/>
              </a:rPr>
              <a:t>  </a:t>
            </a:r>
            <a:r>
              <a:rPr lang="es-MX" sz="2400" i="0" dirty="0" smtClean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contador </a:t>
            </a:r>
            <a: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público </a:t>
            </a:r>
            <a:r>
              <a:rPr lang="es-MX" sz="2400" dirty="0">
                <a:solidFill>
                  <a:srgbClr val="000000"/>
                </a:solidFill>
                <a:latin typeface="AR CENA" panose="02000000000000000000" pitchFamily="2" charset="0"/>
              </a:rPr>
              <a:t>independiente durante el trabajo de auditoría.</a:t>
            </a:r>
          </a:p>
          <a:p>
            <a:r>
              <a:rPr lang="es-MX" sz="2400" dirty="0" smtClean="0">
                <a:solidFill>
                  <a:srgbClr val="000000"/>
                </a:solidFill>
                <a:latin typeface="AR CENA" panose="02000000000000000000" pitchFamily="2" charset="0"/>
              </a:rPr>
              <a:t>  </a:t>
            </a:r>
            <a: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/>
            </a:r>
            <a:b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4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Aplicar los procedimientos de auditoría aplicables en el examen de los estados </a:t>
            </a:r>
            <a:endParaRPr lang="es-MX" sz="2400" i="0" dirty="0" smtClean="0">
              <a:solidFill>
                <a:srgbClr val="000000"/>
              </a:solidFill>
              <a:effectLst/>
              <a:latin typeface="AR CENA" panose="02000000000000000000" pitchFamily="2" charset="0"/>
            </a:endParaRPr>
          </a:p>
          <a:p>
            <a:r>
              <a:rPr lang="es-MX" sz="2400" dirty="0">
                <a:solidFill>
                  <a:srgbClr val="000000"/>
                </a:solidFill>
                <a:latin typeface="AR CENA" panose="02000000000000000000" pitchFamily="2" charset="0"/>
              </a:rPr>
              <a:t> </a:t>
            </a:r>
            <a:r>
              <a:rPr lang="es-MX" sz="2400" dirty="0" smtClean="0">
                <a:solidFill>
                  <a:srgbClr val="000000"/>
                </a:solidFill>
                <a:latin typeface="AR CENA" panose="02000000000000000000" pitchFamily="2" charset="0"/>
              </a:rPr>
              <a:t>  </a:t>
            </a:r>
            <a:r>
              <a:rPr lang="es-MX" sz="2400" i="0" dirty="0" smtClean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financieros</a:t>
            </a:r>
            <a: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.</a:t>
            </a:r>
          </a:p>
          <a:p>
            <a: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/>
            </a:r>
            <a:b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4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Conocer la forma y contenido del informe que debe emitir el auditor al término de su </a:t>
            </a:r>
            <a:endParaRPr lang="es-MX" sz="2400" i="0" dirty="0" smtClean="0">
              <a:solidFill>
                <a:srgbClr val="000000"/>
              </a:solidFill>
              <a:effectLst/>
              <a:latin typeface="AR CENA" panose="02000000000000000000" pitchFamily="2" charset="0"/>
            </a:endParaRPr>
          </a:p>
          <a:p>
            <a:r>
              <a:rPr lang="es-MX" sz="2400" dirty="0">
                <a:solidFill>
                  <a:srgbClr val="000000"/>
                </a:solidFill>
                <a:latin typeface="AR CENA" panose="02000000000000000000" pitchFamily="2" charset="0"/>
              </a:rPr>
              <a:t> </a:t>
            </a:r>
            <a:r>
              <a:rPr lang="es-MX" sz="2400" dirty="0" smtClean="0">
                <a:solidFill>
                  <a:srgbClr val="000000"/>
                </a:solidFill>
                <a:latin typeface="AR CENA" panose="02000000000000000000" pitchFamily="2" charset="0"/>
              </a:rPr>
              <a:t>  </a:t>
            </a:r>
            <a:r>
              <a:rPr lang="es-MX" sz="2400" dirty="0">
                <a:solidFill>
                  <a:srgbClr val="000000"/>
                </a:solidFill>
                <a:latin typeface="AR CENA" panose="02000000000000000000" pitchFamily="2" charset="0"/>
              </a:rPr>
              <a:t>examen practicado, así como las distintas opiniones que puede emitir sobre los </a:t>
            </a:r>
            <a:endParaRPr lang="es-MX" sz="2400" dirty="0" smtClean="0">
              <a:solidFill>
                <a:srgbClr val="000000"/>
              </a:solidFill>
              <a:latin typeface="AR CENA" panose="02000000000000000000" pitchFamily="2" charset="0"/>
            </a:endParaRPr>
          </a:p>
          <a:p>
            <a:r>
              <a:rPr lang="es-MX" sz="2400" dirty="0">
                <a:solidFill>
                  <a:srgbClr val="000000"/>
                </a:solidFill>
                <a:latin typeface="AR CENA" panose="02000000000000000000" pitchFamily="2" charset="0"/>
              </a:rPr>
              <a:t> </a:t>
            </a:r>
            <a:r>
              <a:rPr lang="es-MX" sz="2400" dirty="0" smtClean="0">
                <a:solidFill>
                  <a:srgbClr val="000000"/>
                </a:solidFill>
                <a:latin typeface="AR CENA" panose="02000000000000000000" pitchFamily="2" charset="0"/>
              </a:rPr>
              <a:t>  estados </a:t>
            </a:r>
            <a:r>
              <a:rPr lang="es-MX" sz="2400" dirty="0">
                <a:solidFill>
                  <a:srgbClr val="000000"/>
                </a:solidFill>
                <a:latin typeface="AR CENA" panose="02000000000000000000" pitchFamily="2" charset="0"/>
              </a:rPr>
              <a:t>financieros</a:t>
            </a:r>
            <a:r>
              <a:rPr lang="es-MX" sz="2400" dirty="0" smtClean="0">
                <a:solidFill>
                  <a:srgbClr val="000000"/>
                </a:solidFill>
                <a:latin typeface="AR CENA" panose="02000000000000000000" pitchFamily="2" charset="0"/>
              </a:rPr>
              <a:t>.</a:t>
            </a:r>
            <a:r>
              <a:rPr lang="es-MX" sz="2400" dirty="0" smtClean="0">
                <a:solidFill>
                  <a:srgbClr val="000000"/>
                </a:solidFill>
                <a:latin typeface="AR CENA" panose="02000000000000000000" pitchFamily="2" charset="0"/>
              </a:rPr>
              <a:t>  </a:t>
            </a:r>
            <a:endParaRPr lang="es-MX" sz="2400" dirty="0">
              <a:latin typeface="AR CEN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077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95AD3E86-400A-41DD-A1B2-056740911757}"/>
              </a:ext>
            </a:extLst>
          </p:cNvPr>
          <p:cNvSpPr txBox="1"/>
          <p:nvPr/>
        </p:nvSpPr>
        <p:spPr>
          <a:xfrm>
            <a:off x="467854" y="489998"/>
            <a:ext cx="9352722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b="1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Unidad 1 </a:t>
            </a:r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Generalidades de la auditoría de los estados financieros</a:t>
            </a:r>
            <a:r>
              <a:rPr lang="es-MX" sz="180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/>
            </a:r>
            <a:br>
              <a:rPr lang="es-MX" sz="180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</a:br>
            <a:r>
              <a:rPr lang="es-MX" sz="180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/>
            </a:r>
            <a:br>
              <a:rPr lang="es-MX" sz="180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</a:br>
            <a:r>
              <a:rPr lang="es-MX" sz="2400" i="0" dirty="0" smtClean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1.1    </a:t>
            </a:r>
            <a: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Historia de la auditoría de los estados financieros</a:t>
            </a:r>
            <a:b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1.2   Concepto de auditoría de los estados financieros</a:t>
            </a:r>
            <a:b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1.3   Alcance y objetivo de la auditoria de los estados financieros</a:t>
            </a:r>
            <a:b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1.4   Marco de referencia</a:t>
            </a:r>
            <a:b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1.5   Realización de la auditoría de conformidad con las Normas </a:t>
            </a:r>
            <a:endParaRPr lang="es-MX" sz="2400" i="0" dirty="0" smtClean="0">
              <a:solidFill>
                <a:srgbClr val="000000"/>
              </a:solidFill>
              <a:effectLst/>
              <a:latin typeface="AR CENA" panose="02000000000000000000" pitchFamily="2" charset="0"/>
            </a:endParaRPr>
          </a:p>
          <a:p>
            <a:r>
              <a:rPr lang="es-MX" sz="2400" dirty="0">
                <a:solidFill>
                  <a:srgbClr val="000000"/>
                </a:solidFill>
                <a:latin typeface="AR CENA" panose="02000000000000000000" pitchFamily="2" charset="0"/>
              </a:rPr>
              <a:t> </a:t>
            </a:r>
            <a:r>
              <a:rPr lang="es-MX" sz="2400" dirty="0" smtClean="0">
                <a:solidFill>
                  <a:srgbClr val="000000"/>
                </a:solidFill>
                <a:latin typeface="AR CENA" panose="02000000000000000000" pitchFamily="2" charset="0"/>
              </a:rPr>
              <a:t>        </a:t>
            </a:r>
            <a:r>
              <a:rPr lang="es-MX" sz="2400" i="0" dirty="0" smtClean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Internacionales </a:t>
            </a:r>
            <a: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de </a:t>
            </a:r>
            <a:r>
              <a:rPr lang="es-MX" sz="2400" dirty="0">
                <a:solidFill>
                  <a:srgbClr val="000000"/>
                </a:solidFill>
                <a:latin typeface="AR CENA" panose="02000000000000000000" pitchFamily="2" charset="0"/>
              </a:rPr>
              <a:t>Auditoría</a:t>
            </a:r>
            <a:endParaRPr lang="es-MX" sz="2400" i="0" dirty="0">
              <a:solidFill>
                <a:srgbClr val="000000"/>
              </a:solidFill>
              <a:effectLst/>
              <a:latin typeface="AR CENA" panose="02000000000000000000" pitchFamily="2" charset="0"/>
            </a:endParaRPr>
          </a:p>
          <a:p>
            <a:r>
              <a:rPr lang="es-MX" sz="2400" i="0" dirty="0" smtClean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1.6  </a:t>
            </a:r>
            <a: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Términos del trabajo de auditoría</a:t>
            </a:r>
            <a:b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1.7   Documentación de la auditoría</a:t>
            </a:r>
            <a:b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1.8  Consideración de las disposiciones legales y reglamentarias de la </a:t>
            </a:r>
            <a:endParaRPr lang="es-MX" sz="2400" i="0" dirty="0" smtClean="0">
              <a:solidFill>
                <a:srgbClr val="000000"/>
              </a:solidFill>
              <a:effectLst/>
              <a:latin typeface="AR CENA" panose="02000000000000000000" pitchFamily="2" charset="0"/>
            </a:endParaRPr>
          </a:p>
          <a:p>
            <a:r>
              <a:rPr lang="es-MX" sz="2400" dirty="0">
                <a:solidFill>
                  <a:srgbClr val="000000"/>
                </a:solidFill>
                <a:latin typeface="AR CENA" panose="02000000000000000000" pitchFamily="2" charset="0"/>
              </a:rPr>
              <a:t> </a:t>
            </a:r>
            <a:r>
              <a:rPr lang="es-MX" sz="2400" dirty="0" smtClean="0">
                <a:solidFill>
                  <a:srgbClr val="000000"/>
                </a:solidFill>
                <a:latin typeface="AR CENA" panose="02000000000000000000" pitchFamily="2" charset="0"/>
              </a:rPr>
              <a:t>       </a:t>
            </a:r>
            <a:r>
              <a:rPr lang="es-MX" sz="2400" i="0" dirty="0" smtClean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auditoría </a:t>
            </a:r>
            <a: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de los </a:t>
            </a:r>
            <a:r>
              <a:rPr lang="es-MX" sz="2400" dirty="0">
                <a:solidFill>
                  <a:srgbClr val="000000"/>
                </a:solidFill>
                <a:latin typeface="AR CENA" panose="02000000000000000000" pitchFamily="2" charset="0"/>
              </a:rPr>
              <a:t>estados financieros</a:t>
            </a:r>
            <a:br>
              <a:rPr lang="es-MX" sz="2400" dirty="0">
                <a:solidFill>
                  <a:srgbClr val="000000"/>
                </a:solidFill>
                <a:latin typeface="AR CENA" panose="02000000000000000000" pitchFamily="2" charset="0"/>
              </a:rPr>
            </a:br>
            <a:r>
              <a:rPr lang="es-MX" sz="2400" i="0" dirty="0" smtClean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1.9   </a:t>
            </a:r>
            <a:r>
              <a:rPr lang="es-MX" sz="24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Comunicación con los responsables del gobierno de la </a:t>
            </a:r>
            <a:r>
              <a:rPr lang="es-MX" sz="2400" i="0" dirty="0" smtClean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entidad</a:t>
            </a:r>
            <a:r>
              <a:rPr lang="es-MX" sz="180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/>
            </a:r>
            <a:br>
              <a:rPr lang="es-MX" sz="180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4128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1A8DCF04-F90B-4282-9980-C540C2DD5982}"/>
              </a:ext>
            </a:extLst>
          </p:cNvPr>
          <p:cNvSpPr txBox="1"/>
          <p:nvPr/>
        </p:nvSpPr>
        <p:spPr>
          <a:xfrm>
            <a:off x="652669" y="434283"/>
            <a:ext cx="9617765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b="1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Unidad  2  </a:t>
            </a:r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La auditoría basada en el riesgo</a:t>
            </a:r>
            <a:endParaRPr lang="es-MX" sz="2800" dirty="0">
              <a:solidFill>
                <a:srgbClr val="000000"/>
              </a:solidFill>
              <a:latin typeface="AR CENA" panose="02000000000000000000" pitchFamily="2" charset="0"/>
            </a:endParaRPr>
          </a:p>
          <a:p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/>
            </a:r>
            <a:b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2.1   Planeación de la auditoría</a:t>
            </a:r>
            <a:b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2.2  Conocimiento de la entidad y de su entorno por medio del </a:t>
            </a:r>
            <a:endParaRPr lang="es-MX" sz="2800" i="0" dirty="0" smtClean="0">
              <a:solidFill>
                <a:srgbClr val="000000"/>
              </a:solidFill>
              <a:effectLst/>
              <a:latin typeface="AR CENA" panose="02000000000000000000" pitchFamily="2" charset="0"/>
            </a:endParaRPr>
          </a:p>
          <a:p>
            <a:r>
              <a:rPr lang="es-MX" sz="2800" dirty="0">
                <a:solidFill>
                  <a:srgbClr val="000000"/>
                </a:solidFill>
                <a:latin typeface="AR CENA" panose="02000000000000000000" pitchFamily="2" charset="0"/>
              </a:rPr>
              <a:t> </a:t>
            </a:r>
            <a:r>
              <a:rPr lang="es-MX" sz="2800" dirty="0" smtClean="0">
                <a:solidFill>
                  <a:srgbClr val="000000"/>
                </a:solidFill>
                <a:latin typeface="AR CENA" panose="02000000000000000000" pitchFamily="2" charset="0"/>
              </a:rPr>
              <a:t>       </a:t>
            </a:r>
            <a:r>
              <a:rPr lang="es-MX" sz="2800" i="0" dirty="0" smtClean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estudio </a:t>
            </a:r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y </a:t>
            </a:r>
            <a:r>
              <a:rPr lang="es-MX" sz="2800" dirty="0">
                <a:solidFill>
                  <a:srgbClr val="000000"/>
                </a:solidFill>
                <a:latin typeface="AR CENA" panose="02000000000000000000" pitchFamily="2" charset="0"/>
              </a:rPr>
              <a:t>evaluación del control interno</a:t>
            </a:r>
            <a:br>
              <a:rPr lang="es-MX" sz="2800" dirty="0">
                <a:solidFill>
                  <a:srgbClr val="000000"/>
                </a:solidFill>
                <a:latin typeface="AR CENA" panose="02000000000000000000" pitchFamily="2" charset="0"/>
              </a:rPr>
            </a:br>
            <a:r>
              <a:rPr lang="es-MX" sz="2800" i="0" dirty="0" smtClean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2.3  </a:t>
            </a:r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Valoración de los riesgos de incorrección material</a:t>
            </a:r>
            <a:b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2.4  Materialidad y riesgo de auditoria</a:t>
            </a:r>
            <a:b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2.5  Respuesta a los riesgos valorados</a:t>
            </a:r>
            <a:b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2.6  Responsabilidades del auditor en la auditoría de estados </a:t>
            </a:r>
            <a:endParaRPr lang="es-MX" sz="2800" i="0" dirty="0" smtClean="0">
              <a:solidFill>
                <a:srgbClr val="000000"/>
              </a:solidFill>
              <a:effectLst/>
              <a:latin typeface="AR CENA" panose="02000000000000000000" pitchFamily="2" charset="0"/>
            </a:endParaRPr>
          </a:p>
          <a:p>
            <a:r>
              <a:rPr lang="es-MX" sz="2800" dirty="0">
                <a:solidFill>
                  <a:srgbClr val="000000"/>
                </a:solidFill>
                <a:latin typeface="AR CENA" panose="02000000000000000000" pitchFamily="2" charset="0"/>
              </a:rPr>
              <a:t> </a:t>
            </a:r>
            <a:r>
              <a:rPr lang="es-MX" sz="2800" dirty="0" smtClean="0">
                <a:solidFill>
                  <a:srgbClr val="000000"/>
                </a:solidFill>
                <a:latin typeface="AR CENA" panose="02000000000000000000" pitchFamily="2" charset="0"/>
              </a:rPr>
              <a:t>       </a:t>
            </a:r>
            <a:r>
              <a:rPr lang="es-MX" sz="2800" dirty="0">
                <a:solidFill>
                  <a:srgbClr val="000000"/>
                </a:solidFill>
                <a:latin typeface="AR CENA" panose="02000000000000000000" pitchFamily="2" charset="0"/>
              </a:rPr>
              <a:t>financieros con respecto al </a:t>
            </a:r>
            <a:r>
              <a:rPr lang="es-MX" sz="2800" dirty="0" smtClean="0">
                <a:solidFill>
                  <a:srgbClr val="000000"/>
                </a:solidFill>
                <a:latin typeface="AR CENA" panose="02000000000000000000" pitchFamily="2" charset="0"/>
              </a:rPr>
              <a:t>fraude</a:t>
            </a:r>
            <a:r>
              <a:rPr lang="es-MX" sz="2800" dirty="0" smtClean="0">
                <a:solidFill>
                  <a:srgbClr val="000000"/>
                </a:solidFill>
                <a:latin typeface="AR CENA" panose="02000000000000000000" pitchFamily="2" charset="0"/>
              </a:rPr>
              <a:t>       </a:t>
            </a:r>
            <a:endParaRPr lang="es-MX" sz="2800" dirty="0">
              <a:latin typeface="AR CEN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496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77E038B7-DB7F-449C-BBCA-3B303600AD83}"/>
              </a:ext>
            </a:extLst>
          </p:cNvPr>
          <p:cNvSpPr txBox="1"/>
          <p:nvPr/>
        </p:nvSpPr>
        <p:spPr>
          <a:xfrm>
            <a:off x="566888" y="163396"/>
            <a:ext cx="9876183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Unidad 3  Obtención de evidencia de auditoría</a:t>
            </a:r>
          </a:p>
          <a:p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/>
            </a:r>
            <a:b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3.1   Evidencia de auditoría</a:t>
            </a:r>
            <a:b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3.2   Procedimientos de auditoría</a:t>
            </a:r>
            <a:b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3.3   Procedimientos de auditoría aplicables por rubros: Activo, </a:t>
            </a:r>
            <a:endParaRPr lang="es-MX" sz="2800" i="0" dirty="0" smtClean="0">
              <a:solidFill>
                <a:srgbClr val="000000"/>
              </a:solidFill>
              <a:effectLst/>
              <a:latin typeface="AR CENA" panose="02000000000000000000" pitchFamily="2" charset="0"/>
            </a:endParaRPr>
          </a:p>
          <a:p>
            <a:r>
              <a:rPr lang="es-MX" sz="2800" dirty="0">
                <a:solidFill>
                  <a:srgbClr val="000000"/>
                </a:solidFill>
                <a:latin typeface="AR CENA" panose="02000000000000000000" pitchFamily="2" charset="0"/>
              </a:rPr>
              <a:t> </a:t>
            </a:r>
            <a:r>
              <a:rPr lang="es-MX" sz="2800" dirty="0" smtClean="0">
                <a:solidFill>
                  <a:srgbClr val="000000"/>
                </a:solidFill>
                <a:latin typeface="AR CENA" panose="02000000000000000000" pitchFamily="2" charset="0"/>
              </a:rPr>
              <a:t>        </a:t>
            </a:r>
            <a:r>
              <a:rPr lang="es-MX" sz="2800" i="0" dirty="0" smtClean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pasivo</a:t>
            </a:r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, </a:t>
            </a:r>
            <a:r>
              <a:rPr lang="es-MX" sz="2800" dirty="0">
                <a:solidFill>
                  <a:srgbClr val="000000"/>
                </a:solidFill>
                <a:latin typeface="AR CENA" panose="02000000000000000000" pitchFamily="2" charset="0"/>
              </a:rPr>
              <a:t>capital y resultados</a:t>
            </a:r>
            <a:endParaRPr lang="es-MX" sz="2800" i="0" dirty="0">
              <a:solidFill>
                <a:srgbClr val="000000"/>
              </a:solidFill>
              <a:effectLst/>
              <a:latin typeface="AR CENA" panose="02000000000000000000" pitchFamily="2" charset="0"/>
            </a:endParaRPr>
          </a:p>
          <a:p>
            <a:r>
              <a:rPr lang="es-MX" sz="2800" i="0" dirty="0" smtClean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3.4   </a:t>
            </a:r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Confirmaciones</a:t>
            </a:r>
            <a:b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3.5   Procedimientos analítico</a:t>
            </a:r>
            <a:b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3.6   Muestreo de auditoría</a:t>
            </a:r>
            <a:b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3.7   Estimaciones contables y valor razonable</a:t>
            </a:r>
            <a:b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3.8   Partes relacionadas</a:t>
            </a:r>
            <a:b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3.9   Hechos posteriores al cierre</a:t>
            </a:r>
            <a:b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28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3.10  Manifestaciones escritas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6650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82490305-66BB-4885-91BA-0490E5FED29F}"/>
              </a:ext>
            </a:extLst>
          </p:cNvPr>
          <p:cNvSpPr txBox="1"/>
          <p:nvPr/>
        </p:nvSpPr>
        <p:spPr>
          <a:xfrm>
            <a:off x="493642" y="266934"/>
            <a:ext cx="855759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32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Unidad 4  Conclusiones e informe de auditoría</a:t>
            </a:r>
          </a:p>
          <a:p>
            <a:r>
              <a:rPr lang="es-MX" sz="32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/>
            </a:r>
            <a:br>
              <a:rPr lang="es-MX" sz="32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32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4.1   Formación de la opinión y emisión del informe </a:t>
            </a:r>
            <a:endParaRPr lang="es-MX" sz="3200" i="0" dirty="0" smtClean="0">
              <a:solidFill>
                <a:srgbClr val="000000"/>
              </a:solidFill>
              <a:effectLst/>
              <a:latin typeface="AR CENA" panose="02000000000000000000" pitchFamily="2" charset="0"/>
            </a:endParaRPr>
          </a:p>
          <a:p>
            <a:r>
              <a:rPr lang="es-MX" sz="3200" dirty="0">
                <a:solidFill>
                  <a:srgbClr val="000000"/>
                </a:solidFill>
                <a:latin typeface="AR CENA" panose="02000000000000000000" pitchFamily="2" charset="0"/>
              </a:rPr>
              <a:t> </a:t>
            </a:r>
            <a:r>
              <a:rPr lang="es-MX" sz="3200" dirty="0" smtClean="0">
                <a:solidFill>
                  <a:srgbClr val="000000"/>
                </a:solidFill>
                <a:latin typeface="AR CENA" panose="02000000000000000000" pitchFamily="2" charset="0"/>
              </a:rPr>
              <a:t>        </a:t>
            </a:r>
            <a:r>
              <a:rPr lang="es-MX" sz="3200" dirty="0">
                <a:solidFill>
                  <a:srgbClr val="000000"/>
                </a:solidFill>
                <a:latin typeface="AR CENA" panose="02000000000000000000" pitchFamily="2" charset="0"/>
              </a:rPr>
              <a:t>de auditoría sobre los estados financieros</a:t>
            </a:r>
            <a:endParaRPr lang="es-MX" sz="3200" i="0" dirty="0">
              <a:solidFill>
                <a:srgbClr val="000000"/>
              </a:solidFill>
              <a:effectLst/>
              <a:latin typeface="AR CENA" panose="02000000000000000000" pitchFamily="2" charset="0"/>
            </a:endParaRPr>
          </a:p>
          <a:p>
            <a:r>
              <a:rPr lang="es-MX" sz="3200" dirty="0" smtClean="0">
                <a:solidFill>
                  <a:srgbClr val="000000"/>
                </a:solidFill>
                <a:latin typeface="AR CENA" panose="02000000000000000000" pitchFamily="2" charset="0"/>
              </a:rPr>
              <a:t>4</a:t>
            </a:r>
            <a:r>
              <a:rPr lang="es-MX" sz="3200" i="0" dirty="0" smtClean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.2  </a:t>
            </a:r>
            <a:r>
              <a:rPr lang="es-MX" sz="32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Modificaciones al informe de auditoría</a:t>
            </a:r>
            <a:br>
              <a:rPr lang="es-MX" sz="32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32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4.3  Párrafo de énfasis y párrafo sobre otras </a:t>
            </a:r>
            <a:endParaRPr lang="es-MX" sz="3200" i="0" dirty="0" smtClean="0">
              <a:solidFill>
                <a:srgbClr val="000000"/>
              </a:solidFill>
              <a:effectLst/>
              <a:latin typeface="AR CENA" panose="02000000000000000000" pitchFamily="2" charset="0"/>
            </a:endParaRPr>
          </a:p>
          <a:p>
            <a:r>
              <a:rPr lang="es-MX" sz="3200" dirty="0">
                <a:solidFill>
                  <a:srgbClr val="000000"/>
                </a:solidFill>
                <a:latin typeface="AR CENA" panose="02000000000000000000" pitchFamily="2" charset="0"/>
              </a:rPr>
              <a:t> </a:t>
            </a:r>
            <a:r>
              <a:rPr lang="es-MX" sz="3200" dirty="0" smtClean="0">
                <a:solidFill>
                  <a:srgbClr val="000000"/>
                </a:solidFill>
                <a:latin typeface="AR CENA" panose="02000000000000000000" pitchFamily="2" charset="0"/>
              </a:rPr>
              <a:t>       </a:t>
            </a:r>
            <a:r>
              <a:rPr lang="es-MX" sz="3200" i="0" dirty="0" smtClean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>cuestiones</a:t>
            </a:r>
            <a:r>
              <a:rPr lang="es-MX" sz="32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/>
            </a:r>
            <a:br>
              <a:rPr lang="es-MX" sz="32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r>
              <a:rPr lang="es-MX" sz="32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  <a:t/>
            </a:r>
            <a:br>
              <a:rPr lang="es-MX" sz="3200" i="0" dirty="0">
                <a:solidFill>
                  <a:srgbClr val="000000"/>
                </a:solidFill>
                <a:effectLst/>
                <a:latin typeface="AR CENA" panose="02000000000000000000" pitchFamily="2" charset="0"/>
              </a:rPr>
            </a:br>
            <a:endParaRPr lang="es-MX" sz="3200" dirty="0">
              <a:latin typeface="AR CEN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1875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</TotalTime>
  <Words>105</Words>
  <Application>Microsoft Office PowerPoint</Application>
  <PresentationFormat>Panorámica</PresentationFormat>
  <Paragraphs>48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 CENA</vt:lpstr>
      <vt:lpstr>Arial</vt:lpstr>
      <vt:lpstr>Arial Narrow</vt:lpstr>
      <vt:lpstr>Times New Roman</vt:lpstr>
      <vt:lpstr>Trebuchet MS</vt:lpstr>
      <vt:lpstr>Wingdings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Maubert Viveros</dc:creator>
  <cp:lastModifiedBy>Cuenta Microsoft</cp:lastModifiedBy>
  <cp:revision>8</cp:revision>
  <dcterms:created xsi:type="dcterms:W3CDTF">2022-03-21T17:46:08Z</dcterms:created>
  <dcterms:modified xsi:type="dcterms:W3CDTF">2022-04-06T22:11:51Z</dcterms:modified>
</cp:coreProperties>
</file>