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80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432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6032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84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12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905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37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41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71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14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06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043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31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64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18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9ABF-EC7B-4975-917F-786C1394226D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714D0B-5C03-4E3E-B2D9-7EDA617DEA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5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F5DA758-5AA4-46E6-87F1-AF3443ECF855}"/>
              </a:ext>
            </a:extLst>
          </p:cNvPr>
          <p:cNvSpPr txBox="1"/>
          <p:nvPr/>
        </p:nvSpPr>
        <p:spPr>
          <a:xfrm>
            <a:off x="1385261" y="3272135"/>
            <a:ext cx="9660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dirty="0">
                <a:latin typeface="AR CENA" panose="02000000000000000000" pitchFamily="2" charset="0"/>
              </a:rPr>
              <a:t>AUDITORÍA DE LOS ESTADOS FINANCIEROS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FCB8578-C716-4FE8-987F-B4037F9716AA}"/>
              </a:ext>
            </a:extLst>
          </p:cNvPr>
          <p:cNvSpPr txBox="1"/>
          <p:nvPr/>
        </p:nvSpPr>
        <p:spPr>
          <a:xfrm>
            <a:off x="6215270" y="5950226"/>
            <a:ext cx="4091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latin typeface="AR CENA" panose="02000000000000000000" pitchFamily="2" charset="0"/>
              </a:rPr>
              <a:t>M.A.  EDUARDO MAUBERT VIVEROS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CDBE5ED1-67CB-4063-A90F-C4E7F0F0C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783" y="591637"/>
            <a:ext cx="1980207" cy="210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4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9FB7119-47AA-413C-9290-0DF2386FE047}"/>
              </a:ext>
            </a:extLst>
          </p:cNvPr>
          <p:cNvSpPr txBox="1"/>
          <p:nvPr/>
        </p:nvSpPr>
        <p:spPr>
          <a:xfrm>
            <a:off x="1152938" y="1187481"/>
            <a:ext cx="6944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latin typeface="AR CENA" panose="02000000000000000000" pitchFamily="2" charset="0"/>
              </a:rPr>
              <a:t>MAESTRÍA EN AUDITORÍA</a:t>
            </a:r>
          </a:p>
          <a:p>
            <a:endParaRPr lang="es-MX" sz="2400" dirty="0"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latin typeface="AR CENA" panose="02000000000000000000" pitchFamily="2" charset="0"/>
              </a:rPr>
              <a:t>OBLIGATORIA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2400" dirty="0"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latin typeface="AR CENA" panose="02000000000000000000" pitchFamily="2" charset="0"/>
              </a:rPr>
              <a:t>SIN ACTIVIDAD ACADÉMICA ANTECEDENTE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2400" dirty="0"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2400" dirty="0">
                <a:latin typeface="AR CENA" panose="02000000000000000000" pitchFamily="2" charset="0"/>
              </a:rPr>
              <a:t>SIN ACTIVIDAD ACADÉMICA SUBSECUENTE</a:t>
            </a:r>
          </a:p>
          <a:p>
            <a:endParaRPr lang="es-MX" sz="24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9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AB714402-2498-47DD-BC79-29A67B7187F7}"/>
              </a:ext>
            </a:extLst>
          </p:cNvPr>
          <p:cNvSpPr txBox="1"/>
          <p:nvPr/>
        </p:nvSpPr>
        <p:spPr>
          <a:xfrm>
            <a:off x="530087" y="1192745"/>
            <a:ext cx="975359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OBJETIVO GENERAL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2800" dirty="0">
              <a:solidFill>
                <a:srgbClr val="000000"/>
              </a:solidFill>
              <a:latin typeface="AR CENA" panose="02000000000000000000" pitchFamily="2" charset="0"/>
            </a:endParaRPr>
          </a:p>
          <a:p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    AL FINALIZAR EL CURSO EL ALUMNO SERÁ CAPAZ DE: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2800" dirty="0">
              <a:solidFill>
                <a:srgbClr val="000000"/>
              </a:solidFill>
              <a:latin typeface="AR CENA" panose="02000000000000000000" pitchFamily="2" charset="0"/>
            </a:endParaRPr>
          </a:p>
          <a:p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    PLANEAR Y EJECUTAR LOS PROCEDIMIENTOS DE AUDITORÍA DE    </a:t>
            </a:r>
          </a:p>
          <a:p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    </a:t>
            </a: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ESTADOS FINANCIEROS CON BASE EN LAS NORMAS </a:t>
            </a:r>
            <a:endParaRPr lang="es-MX" sz="28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8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</a:t>
            </a:r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INTERNACIONALES DE AUDITORÍA, CON UN ENFOQUE BASADO EN </a:t>
            </a:r>
            <a:endParaRPr lang="es-MX" sz="2800" dirty="0" smtClean="0">
              <a:solidFill>
                <a:srgbClr val="000000"/>
              </a:solidFill>
              <a:latin typeface="AR CENA" panose="02000000000000000000" pitchFamily="2" charset="0"/>
            </a:endParaRPr>
          </a:p>
          <a:p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8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RIESGOS  </a:t>
            </a:r>
            <a:r>
              <a:rPr lang="es-MX" sz="1400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es-MX" sz="14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endParaRPr lang="es-MX" sz="2800" dirty="0"/>
          </a:p>
          <a:p>
            <a:endParaRPr lang="es-MX" sz="2800" i="0" dirty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134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0882422-D6D1-4FB8-93F8-9F08549E71D5}"/>
              </a:ext>
            </a:extLst>
          </p:cNvPr>
          <p:cNvSpPr txBox="1"/>
          <p:nvPr/>
        </p:nvSpPr>
        <p:spPr>
          <a:xfrm>
            <a:off x="345988" y="326554"/>
            <a:ext cx="1076076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Objetivos específicos:</a:t>
            </a:r>
          </a:p>
          <a:p>
            <a:endParaRPr lang="es-MX" sz="2400" b="1" i="0" dirty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El alumno será capaz de:</a:t>
            </a:r>
          </a:p>
          <a:p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Conocer los objetivos, características y enfoque de la auditoría de estados </a:t>
            </a:r>
            <a:endParaRPr lang="es-MX" sz="24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</a:t>
            </a: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financieros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.</a:t>
            </a:r>
          </a:p>
          <a:p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Identificar y aplicar las normas de auditoría que deberán ser observadas por el </a:t>
            </a:r>
            <a:endParaRPr lang="es-MX" sz="24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</a:t>
            </a: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contador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público </a:t>
            </a:r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independiente durante el trabajo de auditoría.</a:t>
            </a:r>
          </a:p>
          <a:p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Aplicar los procedimientos de auditoría aplicables en el examen de los estados </a:t>
            </a:r>
            <a:endParaRPr lang="es-MX" sz="24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</a:t>
            </a: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financieros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.</a:t>
            </a:r>
          </a:p>
          <a:p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Conocer la forma y contenido del informe que debe emitir el auditor al término de su </a:t>
            </a:r>
            <a:endParaRPr lang="es-MX" sz="24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</a:t>
            </a:r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examen practicado, así como las distintas opiniones que puede emitir sobre los </a:t>
            </a:r>
            <a:endParaRPr lang="es-MX" sz="2400" dirty="0" smtClean="0">
              <a:solidFill>
                <a:srgbClr val="000000"/>
              </a:solidFill>
              <a:latin typeface="AR CENA" panose="02000000000000000000" pitchFamily="2" charset="0"/>
            </a:endParaRPr>
          </a:p>
          <a:p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estados </a:t>
            </a:r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financieros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.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</a:t>
            </a:r>
            <a:endParaRPr lang="es-MX" sz="24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7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5AD3E86-400A-41DD-A1B2-056740911757}"/>
              </a:ext>
            </a:extLst>
          </p:cNvPr>
          <p:cNvSpPr txBox="1"/>
          <p:nvPr/>
        </p:nvSpPr>
        <p:spPr>
          <a:xfrm>
            <a:off x="467854" y="489998"/>
            <a:ext cx="9352722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Unidad 1 </a:t>
            </a: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Generalidades de la auditoría de los estados financieros</a:t>
            </a:r>
            <a:r>
              <a:rPr lang="es-MX" sz="180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es-MX" sz="180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lang="es-MX" sz="180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es-MX" sz="180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1.1   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Historia de la auditoría de los estados financieros</a:t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1.2   Concepto de auditoría de los estados financieros</a:t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1.3   Alcance y objetivo de la auditoria de los estados financieros</a:t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1.4   Marco de referencia</a:t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1.5   Realización de la auditoría de conformidad con las Normas </a:t>
            </a:r>
            <a:endParaRPr lang="es-MX" sz="24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 </a:t>
            </a: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Internacionales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de </a:t>
            </a:r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Auditoría</a:t>
            </a:r>
            <a:endParaRPr lang="es-MX" sz="2400" i="0" dirty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1.6 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Términos del trabajo de auditoría</a:t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1.7   Documentación de la auditoría</a:t>
            </a:r>
            <a:b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1.8  Consideración de las disposiciones legales y reglamentarias de la </a:t>
            </a:r>
            <a:endParaRPr lang="es-MX" sz="24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</a:t>
            </a: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auditoría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de los </a:t>
            </a:r>
            <a: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  <a:t>estados financieros</a:t>
            </a:r>
            <a:br>
              <a:rPr lang="es-MX" sz="2400" dirty="0">
                <a:solidFill>
                  <a:srgbClr val="000000"/>
                </a:solidFill>
                <a:latin typeface="AR CENA" panose="02000000000000000000" pitchFamily="2" charset="0"/>
              </a:rPr>
            </a:b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1.9   </a:t>
            </a:r>
            <a:r>
              <a:rPr lang="es-MX" sz="24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Comunicación con los responsables del gobierno de la </a:t>
            </a:r>
            <a:r>
              <a:rPr lang="es-MX" sz="24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entidad</a:t>
            </a:r>
            <a:r>
              <a:rPr lang="es-MX" sz="180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es-MX" sz="180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12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A8DCF04-F90B-4282-9980-C540C2DD5982}"/>
              </a:ext>
            </a:extLst>
          </p:cNvPr>
          <p:cNvSpPr txBox="1"/>
          <p:nvPr/>
        </p:nvSpPr>
        <p:spPr>
          <a:xfrm>
            <a:off x="652669" y="434283"/>
            <a:ext cx="961776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Unidad  2  </a:t>
            </a: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La auditoría basada en el riesgo</a:t>
            </a:r>
            <a:endParaRPr lang="es-MX" sz="2800" dirty="0">
              <a:solidFill>
                <a:srgbClr val="000000"/>
              </a:solidFill>
              <a:latin typeface="AR CENA" panose="02000000000000000000" pitchFamily="2" charset="0"/>
            </a:endParaRPr>
          </a:p>
          <a:p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2.1   Planeación de la auditoría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2.2  Conocimiento de la entidad y de su entorno por medio del </a:t>
            </a:r>
            <a:endParaRPr lang="es-MX" sz="28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8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</a:t>
            </a:r>
            <a:r>
              <a:rPr lang="es-MX" sz="28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estudio </a:t>
            </a: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y </a:t>
            </a:r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evaluación del control interno</a:t>
            </a:r>
            <a:b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</a:br>
            <a:r>
              <a:rPr lang="es-MX" sz="28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2.3  </a:t>
            </a: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Valoración de los riesgos de incorrección material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2.4  Materialidad y riesgo de auditoria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2.5  Respuesta a los riesgos valorados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2.6  Responsabilidades del auditor en la auditoría de estados </a:t>
            </a:r>
            <a:endParaRPr lang="es-MX" sz="28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8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</a:t>
            </a:r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financieros con respecto al </a:t>
            </a:r>
            <a:r>
              <a:rPr lang="es-MX" sz="2800" dirty="0" smtClean="0">
                <a:solidFill>
                  <a:srgbClr val="000000"/>
                </a:solidFill>
                <a:latin typeface="AR CENA" panose="02000000000000000000" pitchFamily="2" charset="0"/>
              </a:rPr>
              <a:t>fraude</a:t>
            </a:r>
            <a:r>
              <a:rPr lang="es-MX" sz="28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</a:t>
            </a:r>
            <a:endParaRPr lang="es-MX" sz="28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9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77E038B7-DB7F-449C-BBCA-3B303600AD83}"/>
              </a:ext>
            </a:extLst>
          </p:cNvPr>
          <p:cNvSpPr txBox="1"/>
          <p:nvPr/>
        </p:nvSpPr>
        <p:spPr>
          <a:xfrm>
            <a:off x="566888" y="163396"/>
            <a:ext cx="987618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Unidad 3  Obtención de evidencia de auditoría</a:t>
            </a:r>
          </a:p>
          <a:p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3.1   Evidencia de auditoría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3.2   Procedimientos de auditoría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3.3   Procedimientos de auditoría aplicables por rubros: Activo, </a:t>
            </a:r>
            <a:endParaRPr lang="es-MX" sz="28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28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 </a:t>
            </a:r>
            <a:r>
              <a:rPr lang="es-MX" sz="28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pasivo</a:t>
            </a: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, </a:t>
            </a:r>
            <a:r>
              <a:rPr lang="es-MX" sz="2800" dirty="0">
                <a:solidFill>
                  <a:srgbClr val="000000"/>
                </a:solidFill>
                <a:latin typeface="AR CENA" panose="02000000000000000000" pitchFamily="2" charset="0"/>
              </a:rPr>
              <a:t>capital y resultados</a:t>
            </a:r>
            <a:endParaRPr lang="es-MX" sz="2800" i="0" dirty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28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3.4   </a:t>
            </a: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Confirmaciones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3.5   Procedimientos analítico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3.6   Muestreo de auditoría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3.7   Estimaciones contables y valor razonable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3.8   Partes relacionadas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3.9   Hechos posteriores al cierre</a:t>
            </a:r>
            <a:b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28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3.10  Manifestaciones escritas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665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2490305-66BB-4885-91BA-0490E5FED29F}"/>
              </a:ext>
            </a:extLst>
          </p:cNvPr>
          <p:cNvSpPr txBox="1"/>
          <p:nvPr/>
        </p:nvSpPr>
        <p:spPr>
          <a:xfrm>
            <a:off x="493642" y="266934"/>
            <a:ext cx="855759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Unidad 4  Conclusiones e informe de auditoría</a:t>
            </a:r>
          </a:p>
          <a:p>
            <a: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4.1   Formación de la opinión y emisión del informe </a:t>
            </a:r>
            <a:endParaRPr lang="es-MX" sz="32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32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 </a:t>
            </a:r>
            <a:r>
              <a:rPr lang="es-MX" sz="3200" dirty="0">
                <a:solidFill>
                  <a:srgbClr val="000000"/>
                </a:solidFill>
                <a:latin typeface="AR CENA" panose="02000000000000000000" pitchFamily="2" charset="0"/>
              </a:rPr>
              <a:t>de auditoría sobre los estados financieros</a:t>
            </a:r>
            <a:endParaRPr lang="es-MX" sz="3200" i="0" dirty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3200" dirty="0" smtClean="0">
                <a:solidFill>
                  <a:srgbClr val="000000"/>
                </a:solidFill>
                <a:latin typeface="AR CENA" panose="02000000000000000000" pitchFamily="2" charset="0"/>
              </a:rPr>
              <a:t>4</a:t>
            </a:r>
            <a:r>
              <a:rPr lang="es-MX" sz="32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.2  </a:t>
            </a:r>
            <a: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Modificaciones al informe de auditoría</a:t>
            </a:r>
            <a:b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4.3  Párrafo de énfasis y párrafo sobre otras </a:t>
            </a:r>
            <a:endParaRPr lang="es-MX" sz="3200" i="0" dirty="0" smtClean="0">
              <a:solidFill>
                <a:srgbClr val="000000"/>
              </a:solidFill>
              <a:effectLst/>
              <a:latin typeface="AR CENA" panose="02000000000000000000" pitchFamily="2" charset="0"/>
            </a:endParaRPr>
          </a:p>
          <a:p>
            <a:r>
              <a:rPr lang="es-MX" sz="3200" dirty="0">
                <a:solidFill>
                  <a:srgbClr val="000000"/>
                </a:solidFill>
                <a:latin typeface="AR CENA" panose="02000000000000000000" pitchFamily="2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AR CENA" panose="02000000000000000000" pitchFamily="2" charset="0"/>
              </a:rPr>
              <a:t>       </a:t>
            </a:r>
            <a:r>
              <a:rPr lang="es-MX" sz="3200" i="0" dirty="0" smtClean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>cuestiones</a:t>
            </a:r>
            <a: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  <a:t/>
            </a:r>
            <a:br>
              <a:rPr lang="es-MX" sz="3200" i="0" dirty="0">
                <a:solidFill>
                  <a:srgbClr val="000000"/>
                </a:solidFill>
                <a:effectLst/>
                <a:latin typeface="AR CENA" panose="02000000000000000000" pitchFamily="2" charset="0"/>
              </a:rPr>
            </a:br>
            <a:endParaRPr lang="es-MX" sz="32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875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105</Words>
  <Application>Microsoft Office PowerPoint</Application>
  <PresentationFormat>Panorámica</PresentationFormat>
  <Paragraphs>48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 CENA</vt:lpstr>
      <vt:lpstr>Arial</vt:lpstr>
      <vt:lpstr>Arial Narrow</vt:lpstr>
      <vt:lpstr>Times New Roman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Maubert Viveros</dc:creator>
  <cp:lastModifiedBy>Cuenta Microsoft</cp:lastModifiedBy>
  <cp:revision>8</cp:revision>
  <dcterms:created xsi:type="dcterms:W3CDTF">2022-03-21T17:46:08Z</dcterms:created>
  <dcterms:modified xsi:type="dcterms:W3CDTF">2022-04-06T22:11:51Z</dcterms:modified>
</cp:coreProperties>
</file>